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31"/>
  </p:notesMasterIdLst>
  <p:sldIdLst>
    <p:sldId id="256" r:id="rId3"/>
    <p:sldId id="303" r:id="rId4"/>
    <p:sldId id="260" r:id="rId5"/>
    <p:sldId id="266" r:id="rId6"/>
    <p:sldId id="274" r:id="rId7"/>
    <p:sldId id="272" r:id="rId8"/>
    <p:sldId id="275" r:id="rId9"/>
    <p:sldId id="276" r:id="rId10"/>
    <p:sldId id="287" r:id="rId11"/>
    <p:sldId id="279" r:id="rId12"/>
    <p:sldId id="283" r:id="rId13"/>
    <p:sldId id="284" r:id="rId14"/>
    <p:sldId id="285" r:id="rId15"/>
    <p:sldId id="295" r:id="rId16"/>
    <p:sldId id="294" r:id="rId17"/>
    <p:sldId id="297" r:id="rId18"/>
    <p:sldId id="288" r:id="rId19"/>
    <p:sldId id="292" r:id="rId20"/>
    <p:sldId id="296" r:id="rId21"/>
    <p:sldId id="293" r:id="rId22"/>
    <p:sldId id="298" r:id="rId23"/>
    <p:sldId id="299" r:id="rId24"/>
    <p:sldId id="300" r:id="rId25"/>
    <p:sldId id="301" r:id="rId26"/>
    <p:sldId id="302" r:id="rId27"/>
    <p:sldId id="270" r:id="rId28"/>
    <p:sldId id="265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295E"/>
    <a:srgbClr val="404040"/>
    <a:srgbClr val="A6A6A6"/>
    <a:srgbClr val="E37777"/>
    <a:srgbClr val="7F7F7F"/>
    <a:srgbClr val="F2F2F2"/>
    <a:srgbClr val="BFBFBF"/>
    <a:srgbClr val="64A4CA"/>
    <a:srgbClr val="66C5F3"/>
    <a:srgbClr val="F2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277" y="67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7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23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25A8A-E789-477D-A451-59584E8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12ECF-C450-4B6B-BBA5-08F75FF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94BD71-31AC-4C72-A7B4-F48F8DC7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EB595B-4295-4B15-9AAD-F198E957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43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EB6072-05AA-4752-80DA-AE6F56C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5C52C8-F3E6-4DC5-897D-93B27465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5D5AC2-1AB1-41D5-8809-5F6B837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6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E93C-5CB0-42CE-8ABB-DE34A381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9579B-188C-4737-84D1-489AF37F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C1D86F-43C7-4764-A6DE-2054B14F3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4B1755-41EE-4596-AF6B-7B7AC652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17AFD1-24CA-4858-98E9-D3FB4BFE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0F2F19-CC95-41B5-BEC0-07E40A50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40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9839E-A93F-4AE9-B777-42DAD35F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CF7405-E3F4-4791-863E-C6EF68F95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3DB3E-F861-45AF-8148-34918DAD4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9FE0F-292E-4746-8C08-25C3F8DF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94BCFF-F1B8-4296-AD1A-ADFCADA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1DB56-B6EE-4609-8CB3-30A1A79A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3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89F7A-3FC7-4D7B-A4B2-D67DFE33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E80C77-C77E-4F04-95FA-A187125D8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80840-17DC-4527-848A-2965F90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D085F-FFE8-4455-BF30-920907E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9C9C8-5946-4A60-8BD1-963B288B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95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C17D5-2304-44C5-B1E5-0D6966D7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8E4A2-2AA6-442C-AAE8-B13FA90D8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569C75-6D8F-4695-8C85-B3F92DC6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0D4CDB-2F02-4BFB-AA4F-D0C1E4C0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9153B-8F05-4C01-8841-58CE5AB5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8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A7A7-E9A0-4E04-A49D-FE5DEC9F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3F6A6D-2933-4FAD-B95C-A0D8298A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EC83C-127F-430C-A981-D8CDF8DD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88149A-BEF0-4F7B-8175-F5136B84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567D5-4742-4738-9BE8-8148B19D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3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1645-05F2-42CC-990A-FE1E442C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F4B2AF-0EAB-4DD5-BA8A-594AB3F7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75CA05-DE11-4821-87B3-2594A7DE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50A0A-D7E0-4856-8B04-710F7951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F59CB-1332-4175-A659-13101440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A922D-7AA7-45C9-A6C4-19F6B07A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53FFD-4116-4527-841E-470B8373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F3870-B2B5-44D6-8FA5-890A275D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E72FE6-5D19-451F-9CB6-B637EDB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3AB048-EF6A-4A0B-88FC-E805A7B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5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6024D-A637-4D3D-A3C3-E51849E4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94A67-D5A5-469A-B1CD-1C83C442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095398-59CD-4A6B-AD9F-B35E5379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7AEF0-32FF-481B-A002-5B012F2B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61269F-754D-4A95-B0C9-9F38D8A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BFB2A5-1F5A-47E9-A384-0947F1A4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9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33A92-F24E-406B-993A-04C55341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DB3173-72F6-46FE-9F12-9F7FF252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27B14-E58F-4D40-827C-6B4E752B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AD5A4D-45D3-4702-81CE-C77E2FA5D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26C578-FF78-42C9-A43F-677D66D6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3E1B79-BD75-4F0A-A671-CB4F1BD5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43D1EF-194D-4B37-B04D-48415871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FF4F0-A418-498B-964B-874AF65A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76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08B790-5212-4C17-9F64-1BB6A6995A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61027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08B790-5212-4C17-9F64-1BB6A6995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A474207-4A5F-4A30-8C50-83C7F03A259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F4F55-DD75-4B22-A02D-60616CE8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DB8B19-48EC-4A01-AB1C-6B0DA562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6F3C4-BC08-462F-9268-5C9F6B78A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AF5FE-C9EF-4E41-B249-757B17A47A1B}" type="datetimeFigureOut">
              <a:rPr lang="en-US" smtClean="0"/>
              <a:t>03/03/2022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BD2215-ED0A-4ECD-AEFD-D1211E4C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FCAEF1-AD48-4328-A590-63C6EA282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2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12" Type="http://schemas.openxmlformats.org/officeDocument/2006/relationships/hyperlink" Target="https://24slides.com/discount" TargetMode="Externa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emf"/><Relationship Id="rId11" Type="http://schemas.openxmlformats.org/officeDocument/2006/relationships/image" Target="../media/image11.emf"/><Relationship Id="rId5" Type="http://schemas.openxmlformats.org/officeDocument/2006/relationships/image" Target="../media/image1.emf"/><Relationship Id="rId10" Type="http://schemas.openxmlformats.org/officeDocument/2006/relationships/image" Target="../media/image7.svg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24slides.com/discount" TargetMode="External"/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12" Type="http://schemas.openxmlformats.org/officeDocument/2006/relationships/image" Target="../media/image10.svg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svg"/><Relationship Id="rId1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24slides.com/discoun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5014" y="1224090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1" y="2770027"/>
            <a:ext cx="33040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36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Segoe WP Semibold" panose="020B0702040204020203" pitchFamily="34" charset="0"/>
                <a:cs typeface="Segoe WP Semibold" panose="020B0702040204020203" pitchFamily="34" charset="0"/>
              </a:rPr>
              <a:t>CÔNG NGHỆ WEB</a:t>
            </a:r>
            <a:endParaRPr lang="en-US" sz="36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Segoe WP Semibold" panose="020B0702040204020203" pitchFamily="34" charset="0"/>
              <a:cs typeface="Segoe WP Semibold" panose="020B0702040204020203" pitchFamily="34" charset="0"/>
            </a:endParaRP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4" y="1994060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1866367" y="433391"/>
            <a:ext cx="363972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Trường </a:t>
            </a:r>
            <a:r>
              <a:rPr lang="vi-VN" sz="2000" b="1">
                <a:solidFill>
                  <a:schemeClr val="bg1"/>
                </a:solidFill>
              </a:rPr>
              <a:t>Đại </a:t>
            </a:r>
            <a:r>
              <a:rPr lang="vi-VN" sz="2000" b="1" dirty="0" err="1">
                <a:solidFill>
                  <a:schemeClr val="bg1"/>
                </a:solidFill>
              </a:rPr>
              <a:t>Học</a:t>
            </a:r>
            <a:r>
              <a:rPr lang="vi-VN" sz="2000" b="1" dirty="0">
                <a:solidFill>
                  <a:schemeClr val="bg1"/>
                </a:solidFill>
              </a:rPr>
              <a:t> Công </a:t>
            </a:r>
            <a:r>
              <a:rPr lang="vi-VN" sz="2000" b="1" dirty="0" err="1">
                <a:solidFill>
                  <a:schemeClr val="bg1"/>
                </a:solidFill>
              </a:rPr>
              <a:t>Nghiệp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Thực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Phẩm</a:t>
            </a:r>
            <a:r>
              <a:rPr lang="vi-VN" sz="2000" b="1" dirty="0">
                <a:solidFill>
                  <a:schemeClr val="bg1"/>
                </a:solidFill>
              </a:rPr>
              <a:t> TP HCM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94F855-F7E7-4478-BC28-08CE25C4310B}"/>
              </a:ext>
            </a:extLst>
          </p:cNvPr>
          <p:cNvSpPr txBox="1"/>
          <p:nvPr/>
        </p:nvSpPr>
        <p:spPr>
          <a:xfrm>
            <a:off x="3347878" y="3263611"/>
            <a:ext cx="57144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WEBSITE KINH DOANH LAPTOP </a:t>
            </a:r>
            <a:endParaRPr lang="en-US" sz="32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DD1E6B-179B-4BF3-8357-E87D407D05EB}"/>
              </a:ext>
            </a:extLst>
          </p:cNvPr>
          <p:cNvSpPr txBox="1"/>
          <p:nvPr/>
        </p:nvSpPr>
        <p:spPr>
          <a:xfrm>
            <a:off x="-435923" y="4077757"/>
            <a:ext cx="5564549" cy="27084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vi-VN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GVHD:</a:t>
            </a:r>
            <a:r>
              <a:rPr lang="vi-V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Nguyễn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Hải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Yến</a:t>
            </a:r>
            <a:endParaRPr lang="vi-VN" sz="2000" b="1" dirty="0">
              <a:solidFill>
                <a:schemeClr val="bg1"/>
              </a:solidFill>
            </a:endParaRPr>
          </a:p>
          <a:p>
            <a:pPr algn="ctr"/>
            <a:endParaRPr lang="vi-VN" sz="2000" b="1" dirty="0">
              <a:solidFill>
                <a:schemeClr val="bg1"/>
              </a:solidFill>
            </a:endParaRPr>
          </a:p>
          <a:p>
            <a:pPr algn="ctr"/>
            <a:endParaRPr lang="vi-VN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vi-VN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Sinh viên </a:t>
            </a:r>
            <a:r>
              <a:rPr lang="vi-VN" sz="20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thực</a:t>
            </a:r>
            <a:r>
              <a:rPr lang="vi-VN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vi-VN" sz="20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hiện</a:t>
            </a:r>
            <a:r>
              <a:rPr lang="vi-VN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vi-V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vi-VN" sz="2000" b="1" dirty="0">
                <a:solidFill>
                  <a:schemeClr val="bg1"/>
                </a:solidFill>
              </a:rPr>
              <a:t>Lê Văn Thông – 2001190836</a:t>
            </a:r>
          </a:p>
          <a:p>
            <a:pPr algn="ctr">
              <a:lnSpc>
                <a:spcPct val="150000"/>
              </a:lnSpc>
            </a:pPr>
            <a:r>
              <a:rPr lang="vi-VN" sz="2000" b="1" dirty="0">
                <a:solidFill>
                  <a:schemeClr val="bg1"/>
                </a:solidFill>
              </a:rPr>
              <a:t>Đặng </a:t>
            </a:r>
            <a:r>
              <a:rPr lang="vi-VN" sz="2000" b="1" dirty="0" err="1">
                <a:solidFill>
                  <a:schemeClr val="bg1"/>
                </a:solidFill>
              </a:rPr>
              <a:t>Quốc</a:t>
            </a:r>
            <a:r>
              <a:rPr lang="vi-VN" sz="2000" b="1" dirty="0">
                <a:solidFill>
                  <a:schemeClr val="bg1"/>
                </a:solidFill>
              </a:rPr>
              <a:t> Anh Thái - 2001190806</a:t>
            </a: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2" name="Picture 21" descr="Nhận diện thương hiệu HUFI">
            <a:extLst>
              <a:ext uri="{FF2B5EF4-FFF2-40B4-BE49-F238E27FC236}">
                <a16:creationId xmlns:a16="http://schemas.microsoft.com/office/drawing/2014/main" id="{CD19A6E3-54BD-4F9C-AD29-92737039C9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52" y="328142"/>
            <a:ext cx="1667687" cy="1300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504354" y="0"/>
            <a:ext cx="946055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4482612" y="6356208"/>
            <a:ext cx="3989558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Giao </a:t>
            </a:r>
            <a:r>
              <a:rPr lang="vi-VN" sz="2400" b="1" dirty="0" err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vi-VN" sz="2400" b="1" dirty="0">
                <a:solidFill>
                  <a:srgbClr val="CE295E"/>
                </a:solidFill>
                <a:ea typeface="Gadugi" panose="020B0502040204020203" pitchFamily="34" charset="0"/>
              </a:rPr>
              <a:t> trang </a:t>
            </a:r>
            <a:r>
              <a:rPr lang="vi-VN" sz="2400" b="1" dirty="0" err="1">
                <a:solidFill>
                  <a:srgbClr val="CE295E"/>
                </a:solidFill>
                <a:ea typeface="Gadugi" panose="020B0502040204020203" pitchFamily="34" charset="0"/>
              </a:rPr>
              <a:t>chủ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 rot="5400000">
            <a:off x="10668829" y="4201742"/>
            <a:ext cx="2482294" cy="2830222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 rot="5400000">
            <a:off x="446429" y="-433516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AD320-7AD9-4F08-897F-9421FF662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805" y="580127"/>
            <a:ext cx="8742928" cy="50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8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306286" y="0"/>
            <a:ext cx="9517224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3894783" y="6260469"/>
            <a:ext cx="473172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Xem chi tiết sản phẩm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A4E9D-C779-42D7-825D-A3F2DD9CA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779" y="513565"/>
            <a:ext cx="7632441" cy="50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74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457201" y="0"/>
            <a:ext cx="11262048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4745305" y="6260469"/>
            <a:ext cx="3989558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giỏ hàng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6FDFC2-8373-4C63-9236-803A393DAEF2}"/>
              </a:ext>
            </a:extLst>
          </p:cNvPr>
          <p:cNvSpPr/>
          <p:nvPr/>
        </p:nvSpPr>
        <p:spPr>
          <a:xfrm rot="16200000">
            <a:off x="1427758" y="-471381"/>
            <a:ext cx="2164892" cy="5020408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EFB9ED-6383-4A3B-9133-A0DDCDD4C5AF}"/>
              </a:ext>
            </a:extLst>
          </p:cNvPr>
          <p:cNvSpPr/>
          <p:nvPr/>
        </p:nvSpPr>
        <p:spPr>
          <a:xfrm rot="5400000">
            <a:off x="8771138" y="1689178"/>
            <a:ext cx="4613792" cy="2306896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14396-226B-405E-B8E3-9F289018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50" y="535730"/>
            <a:ext cx="10161037" cy="49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2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054359" y="0"/>
            <a:ext cx="1030099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3638800" y="6260469"/>
            <a:ext cx="6615403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tiến hành đặt hàng tại giỏ hàng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FECC7B-2C78-45E1-8DFC-F027D476BA1A}"/>
              </a:ext>
            </a:extLst>
          </p:cNvPr>
          <p:cNvSpPr/>
          <p:nvPr/>
        </p:nvSpPr>
        <p:spPr>
          <a:xfrm rot="18900000">
            <a:off x="618089" y="528131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10984-2C22-4D44-95D8-B4C9E937B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876" y="541590"/>
            <a:ext cx="6797830" cy="5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5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054359" y="0"/>
            <a:ext cx="1030099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3638800" y="6260469"/>
            <a:ext cx="6615403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khi đặt hàng thành công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FECC7B-2C78-45E1-8DFC-F027D476BA1A}"/>
              </a:ext>
            </a:extLst>
          </p:cNvPr>
          <p:cNvSpPr/>
          <p:nvPr/>
        </p:nvSpPr>
        <p:spPr>
          <a:xfrm rot="18900000">
            <a:off x="618089" y="528131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8E81D-F036-4F82-9766-A5914EB81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997" y="574133"/>
            <a:ext cx="8390347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43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054359" y="0"/>
            <a:ext cx="1030099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3638800" y="6260469"/>
            <a:ext cx="6615403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sửa thông tin khi nhập sai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FECC7B-2C78-45E1-8DFC-F027D476BA1A}"/>
              </a:ext>
            </a:extLst>
          </p:cNvPr>
          <p:cNvSpPr/>
          <p:nvPr/>
        </p:nvSpPr>
        <p:spPr>
          <a:xfrm rot="18900000">
            <a:off x="618089" y="528131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FAC922-1FF0-4BDD-9FAE-9DD915A7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282" y="450220"/>
            <a:ext cx="6447150" cy="500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46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054359" y="0"/>
            <a:ext cx="1030099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3638800" y="6238459"/>
            <a:ext cx="6615403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5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mua ngay khi không thêm vào giỏ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FECC7B-2C78-45E1-8DFC-F027D476BA1A}"/>
              </a:ext>
            </a:extLst>
          </p:cNvPr>
          <p:cNvSpPr/>
          <p:nvPr/>
        </p:nvSpPr>
        <p:spPr>
          <a:xfrm rot="18900000">
            <a:off x="618089" y="528131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DBD66-AE15-4F10-8F0F-4D9AFB52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204" y="580129"/>
            <a:ext cx="5009857" cy="499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0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504354" y="0"/>
            <a:ext cx="946055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4482612" y="6356208"/>
            <a:ext cx="3989558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6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Giao </a:t>
            </a:r>
            <a:r>
              <a:rPr lang="vi-VN" sz="2400" b="1" dirty="0" err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vi-VN" sz="2400" b="1" dirty="0">
                <a:solidFill>
                  <a:srgbClr val="CE295E"/>
                </a:solidFill>
                <a:ea typeface="Gadugi" panose="020B0502040204020203" pitchFamily="34" charset="0"/>
              </a:rPr>
              <a:t> đăng </a:t>
            </a:r>
            <a:r>
              <a:rPr lang="vi-VN" sz="2400" b="1" dirty="0" err="1">
                <a:solidFill>
                  <a:srgbClr val="CE295E"/>
                </a:solidFill>
                <a:ea typeface="Gadugi" panose="020B0502040204020203" pitchFamily="34" charset="0"/>
              </a:rPr>
              <a:t>ký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 rot="5400000">
            <a:off x="10668829" y="4201742"/>
            <a:ext cx="2482294" cy="2830222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 rot="5400000">
            <a:off x="446429" y="-433516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687C5-7EEF-4322-A602-6F995DF8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890" y="531914"/>
            <a:ext cx="5234473" cy="50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8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504354" y="0"/>
            <a:ext cx="946055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4482612" y="6356208"/>
            <a:ext cx="3989558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7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Giao </a:t>
            </a:r>
            <a:r>
              <a:rPr lang="vi-VN" sz="2400" b="1" dirty="0" err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vi-VN" sz="2400" b="1" dirty="0">
                <a:solidFill>
                  <a:srgbClr val="CE295E"/>
                </a:solidFill>
                <a:ea typeface="Gadugi" panose="020B0502040204020203" pitchFamily="34" charset="0"/>
              </a:rPr>
              <a:t> đăng </a:t>
            </a:r>
            <a:r>
              <a:rPr lang="vi-VN" sz="2400" b="1" dirty="0" err="1">
                <a:solidFill>
                  <a:srgbClr val="CE295E"/>
                </a:solidFill>
                <a:ea typeface="Gadugi" panose="020B0502040204020203" pitchFamily="34" charset="0"/>
              </a:rPr>
              <a:t>nhập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 rot="5400000">
            <a:off x="10668829" y="4201742"/>
            <a:ext cx="2482294" cy="2830222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 rot="5400000">
            <a:off x="446429" y="-433516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D5F4C8-3ABD-4ABC-8C1B-73DCF6CB0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9743" r="13173" b="9235"/>
          <a:stretch/>
        </p:blipFill>
        <p:spPr>
          <a:xfrm>
            <a:off x="2085543" y="459966"/>
            <a:ext cx="8298172" cy="50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9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504354" y="0"/>
            <a:ext cx="946055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4179726" y="6260469"/>
            <a:ext cx="5034612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8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</a:t>
            </a:r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Giao </a:t>
            </a:r>
            <a:r>
              <a:rPr lang="vi-VN" sz="2400" b="1" dirty="0" err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vi-VN" sz="2400" b="1" dirty="0">
                <a:solidFill>
                  <a:srgbClr val="CE295E"/>
                </a:solidFill>
                <a:ea typeface="Gadugi" panose="020B0502040204020203" pitchFamily="34" charset="0"/>
              </a:rPr>
              <a:t>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đăng nhập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thành công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 rot="5400000">
            <a:off x="10668829" y="4201742"/>
            <a:ext cx="2482294" cy="2830222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 rot="5400000">
            <a:off x="446429" y="-433516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6AB8E-2ACF-45A6-B567-F0B041DD6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035" y="893152"/>
            <a:ext cx="6977289" cy="39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1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8F610F5-1D5B-48C0-9AB2-E4C2AC287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2331"/>
              </p:ext>
            </p:extLst>
          </p:nvPr>
        </p:nvGraphicFramePr>
        <p:xfrm>
          <a:off x="873478" y="1724025"/>
          <a:ext cx="10013598" cy="2932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7866">
                  <a:extLst>
                    <a:ext uri="{9D8B030D-6E8A-4147-A177-3AD203B41FA5}">
                      <a16:colId xmlns:a16="http://schemas.microsoft.com/office/drawing/2014/main" val="915264639"/>
                    </a:ext>
                  </a:extLst>
                </a:gridCol>
                <a:gridCol w="3337866">
                  <a:extLst>
                    <a:ext uri="{9D8B030D-6E8A-4147-A177-3AD203B41FA5}">
                      <a16:colId xmlns:a16="http://schemas.microsoft.com/office/drawing/2014/main" val="2807149293"/>
                    </a:ext>
                  </a:extLst>
                </a:gridCol>
                <a:gridCol w="3337866">
                  <a:extLst>
                    <a:ext uri="{9D8B030D-6E8A-4147-A177-3AD203B41FA5}">
                      <a16:colId xmlns:a16="http://schemas.microsoft.com/office/drawing/2014/main" val="3866397452"/>
                    </a:ext>
                  </a:extLst>
                </a:gridCol>
              </a:tblGrid>
              <a:tr h="8557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Thành viên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Công việc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Đánh giá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2945334"/>
                  </a:ext>
                </a:extLst>
              </a:tr>
              <a:tr h="1038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>
                          <a:solidFill>
                            <a:schemeClr val="tx1"/>
                          </a:solidFill>
                        </a:rPr>
                        <a:t>Lê Văn Thông – 2001190836</a:t>
                      </a:r>
                    </a:p>
                    <a:p>
                      <a:pPr algn="ctr"/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Backend (csdl)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790520"/>
                  </a:ext>
                </a:extLst>
              </a:tr>
              <a:tr h="1038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>
                          <a:solidFill>
                            <a:schemeClr val="tx1"/>
                          </a:solidFill>
                        </a:rPr>
                        <a:t>Đặng Quốc Anh Thái - 2001190806</a:t>
                      </a:r>
                    </a:p>
                    <a:p>
                      <a:pPr algn="ctr"/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Front-end (giao diện)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3665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20000AE-3A5C-485A-968C-B3A173504E5B}"/>
              </a:ext>
            </a:extLst>
          </p:cNvPr>
          <p:cNvSpPr txBox="1"/>
          <p:nvPr/>
        </p:nvSpPr>
        <p:spPr>
          <a:xfrm>
            <a:off x="652480" y="612734"/>
            <a:ext cx="79615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công công việc và đánh giá</a:t>
            </a:r>
            <a:endParaRPr lang="en-GB" sz="25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0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504354" y="0"/>
            <a:ext cx="946055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3442953" y="6224752"/>
            <a:ext cx="6532284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9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khi đăng nhập bằng tài khoản admin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D0F6D-B449-4F3A-AA4A-45DF38CEC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805" y="976310"/>
            <a:ext cx="8645151" cy="40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83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504354" y="0"/>
            <a:ext cx="946055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4482612" y="6356208"/>
            <a:ext cx="44841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0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quản lý sản phẩm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10F85-E7A3-4E5E-91CF-41F806BBD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797" y="814622"/>
            <a:ext cx="8652351" cy="42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03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504354" y="0"/>
            <a:ext cx="946055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4482612" y="6356208"/>
            <a:ext cx="44841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quản lý đơn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0B97A-1B48-4421-B9D4-6CBC0AFFD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797" y="916945"/>
            <a:ext cx="8670513" cy="42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35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504354" y="0"/>
            <a:ext cx="946055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4482612" y="6356208"/>
            <a:ext cx="44841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9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quản lý khách hàng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D0F6D-B449-4F3A-AA4A-45DF38CEC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805" y="976310"/>
            <a:ext cx="8645151" cy="40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23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504354" y="0"/>
            <a:ext cx="946055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4482612" y="6356208"/>
            <a:ext cx="44841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9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quản lý khuyến mãi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526C6-3AF1-4D13-9474-7DD807B6C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797" y="1073020"/>
            <a:ext cx="8616325" cy="39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33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504354" y="0"/>
            <a:ext cx="946055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4482612" y="6356208"/>
            <a:ext cx="44841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9</a:t>
            </a:r>
            <a:r>
              <a:rPr lang="en-US" sz="2400" b="1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Giao </a:t>
            </a:r>
            <a:r>
              <a:rPr lang="vi-VN" sz="2400" b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en-US" sz="2400" b="1">
                <a:solidFill>
                  <a:srgbClr val="CE295E"/>
                </a:solidFill>
                <a:ea typeface="Gadugi" panose="020B0502040204020203" pitchFamily="34" charset="0"/>
              </a:rPr>
              <a:t> quản lý hình ảnh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D7AAC-8905-47EA-9C12-84E17A502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797" y="1150040"/>
            <a:ext cx="8531150" cy="369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9294643" y="4842880"/>
            <a:ext cx="3863142" cy="1931571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2C9747-202E-41E0-8BEF-BBF25331B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859" y="2420938"/>
            <a:ext cx="4718841" cy="463177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7930" y="1"/>
            <a:ext cx="3504070" cy="2279346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 rot="16200000">
            <a:off x="-1113197" y="102325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66B8B620-ECA5-4287-91FE-C7C3139C40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4790110"/>
            <a:ext cx="2581118" cy="206789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52B06BD-3598-4CB9-9F86-C02EF38446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683091" y="5372100"/>
            <a:ext cx="3351177" cy="1485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6757DB-20ED-47C1-8841-9C1669A40A2F}"/>
              </a:ext>
            </a:extLst>
          </p:cNvPr>
          <p:cNvSpPr txBox="1"/>
          <p:nvPr/>
        </p:nvSpPr>
        <p:spPr>
          <a:xfrm>
            <a:off x="971330" y="1344248"/>
            <a:ext cx="751854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vi-VN" sz="2000" b="1" dirty="0">
                <a:solidFill>
                  <a:schemeClr val="bg1"/>
                </a:solidFill>
              </a:rPr>
              <a:t>Giao </a:t>
            </a:r>
            <a:r>
              <a:rPr lang="vi-VN" sz="2000" b="1" dirty="0" err="1">
                <a:solidFill>
                  <a:schemeClr val="bg1"/>
                </a:solidFill>
              </a:rPr>
              <a:t>diện</a:t>
            </a:r>
            <a:r>
              <a:rPr lang="vi-VN" sz="2000" b="1" dirty="0">
                <a:solidFill>
                  <a:schemeClr val="bg1"/>
                </a:solidFill>
              </a:rPr>
              <a:t> thân </a:t>
            </a:r>
            <a:r>
              <a:rPr lang="vi-VN" sz="2000" b="1" dirty="0" err="1">
                <a:solidFill>
                  <a:schemeClr val="bg1"/>
                </a:solidFill>
              </a:rPr>
              <a:t>thiện</a:t>
            </a:r>
            <a:r>
              <a:rPr lang="vi-VN" sz="2000" b="1" dirty="0">
                <a:solidFill>
                  <a:schemeClr val="bg1"/>
                </a:solidFill>
              </a:rPr>
              <a:t> , </a:t>
            </a:r>
            <a:r>
              <a:rPr lang="vi-VN" sz="2000" b="1" dirty="0" err="1">
                <a:solidFill>
                  <a:schemeClr val="bg1"/>
                </a:solidFill>
              </a:rPr>
              <a:t>dễ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nhìn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vi-VN" sz="2000" b="1" dirty="0" err="1">
                <a:solidFill>
                  <a:schemeClr val="bg1"/>
                </a:solidFill>
              </a:rPr>
              <a:t>Website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đáp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ứng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được</a:t>
            </a:r>
            <a:r>
              <a:rPr lang="vi-VN" sz="2000" b="1" dirty="0">
                <a:solidFill>
                  <a:schemeClr val="bg1"/>
                </a:solidFill>
              </a:rPr>
              <a:t> yêu </a:t>
            </a:r>
            <a:r>
              <a:rPr lang="vi-VN" sz="2000" b="1" dirty="0" err="1">
                <a:solidFill>
                  <a:schemeClr val="bg1"/>
                </a:solidFill>
              </a:rPr>
              <a:t>cầu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nghiệp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vụ</a:t>
            </a:r>
            <a:r>
              <a:rPr lang="vi-VN" sz="2000" b="1" dirty="0">
                <a:solidFill>
                  <a:schemeClr val="bg1"/>
                </a:solidFill>
              </a:rPr>
              <a:t> cơ </a:t>
            </a:r>
            <a:r>
              <a:rPr lang="vi-VN" sz="2000" b="1" dirty="0" err="1">
                <a:solidFill>
                  <a:schemeClr val="bg1"/>
                </a:solidFill>
              </a:rPr>
              <a:t>bản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</a:p>
          <a:p>
            <a:r>
              <a:rPr lang="vi-VN" sz="2000" b="1" dirty="0">
                <a:solidFill>
                  <a:schemeClr val="bg1"/>
                </a:solidFill>
              </a:rPr>
              <a:t>       </a:t>
            </a:r>
            <a:r>
              <a:rPr lang="vi-VN" sz="2000" b="1" dirty="0" err="1">
                <a:solidFill>
                  <a:schemeClr val="bg1"/>
                </a:solidFill>
              </a:rPr>
              <a:t>của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quá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trình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bán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hàng</a:t>
            </a:r>
            <a:r>
              <a:rPr lang="vi-VN" sz="2000" b="1" dirty="0">
                <a:solidFill>
                  <a:schemeClr val="bg1"/>
                </a:solidFill>
              </a:rPr>
              <a:t> : </a:t>
            </a:r>
            <a:r>
              <a:rPr lang="vi-VN" sz="2000" b="1" dirty="0" err="1">
                <a:solidFill>
                  <a:schemeClr val="bg1"/>
                </a:solidFill>
              </a:rPr>
              <a:t>quản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lý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sản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phẩm</a:t>
            </a:r>
            <a:r>
              <a:rPr lang="vi-VN" sz="2000" b="1" dirty="0">
                <a:solidFill>
                  <a:schemeClr val="bg1"/>
                </a:solidFill>
              </a:rPr>
              <a:t> , </a:t>
            </a:r>
            <a:r>
              <a:rPr lang="vi-VN" sz="2000" b="1" dirty="0" err="1">
                <a:solidFill>
                  <a:schemeClr val="bg1"/>
                </a:solidFill>
              </a:rPr>
              <a:t>quản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</a:p>
          <a:p>
            <a:r>
              <a:rPr lang="vi-VN" sz="2000" b="1" dirty="0">
                <a:solidFill>
                  <a:schemeClr val="bg1"/>
                </a:solidFill>
              </a:rPr>
              <a:t>       </a:t>
            </a:r>
            <a:r>
              <a:rPr lang="vi-VN" sz="2000" b="1" dirty="0" err="1">
                <a:solidFill>
                  <a:schemeClr val="bg1"/>
                </a:solidFill>
              </a:rPr>
              <a:t>lý</a:t>
            </a:r>
            <a:r>
              <a:rPr lang="vi-VN" sz="2000" b="1" dirty="0">
                <a:solidFill>
                  <a:schemeClr val="bg1"/>
                </a:solidFill>
              </a:rPr>
              <a:t> đơn </a:t>
            </a:r>
            <a:r>
              <a:rPr lang="vi-VN" sz="2000" b="1" dirty="0" err="1">
                <a:solidFill>
                  <a:schemeClr val="bg1"/>
                </a:solidFill>
              </a:rPr>
              <a:t>hàng,tìm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kiếm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sản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phẩm</a:t>
            </a:r>
            <a:r>
              <a:rPr lang="vi-VN" sz="2000" b="1" dirty="0">
                <a:solidFill>
                  <a:schemeClr val="bg1"/>
                </a:solidFill>
              </a:rPr>
              <a:t>,..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vi-VN" sz="2000" b="1" dirty="0" err="1">
                <a:solidFill>
                  <a:schemeClr val="bg1"/>
                </a:solidFill>
              </a:rPr>
              <a:t>Các</a:t>
            </a:r>
            <a:r>
              <a:rPr lang="vi-VN" sz="2000" b="1" dirty="0">
                <a:solidFill>
                  <a:schemeClr val="bg1"/>
                </a:solidFill>
              </a:rPr>
              <a:t> thông tin </a:t>
            </a:r>
            <a:r>
              <a:rPr lang="vi-VN" sz="2000" b="1" dirty="0" err="1">
                <a:solidFill>
                  <a:schemeClr val="bg1"/>
                </a:solidFill>
              </a:rPr>
              <a:t>được</a:t>
            </a:r>
            <a:r>
              <a:rPr lang="vi-VN" sz="2000" b="1" dirty="0">
                <a:solidFill>
                  <a:schemeClr val="bg1"/>
                </a:solidFill>
              </a:rPr>
              <a:t> lưu </a:t>
            </a:r>
            <a:r>
              <a:rPr lang="vi-VN" sz="2000" b="1" dirty="0" err="1">
                <a:solidFill>
                  <a:schemeClr val="bg1"/>
                </a:solidFill>
              </a:rPr>
              <a:t>trữ</a:t>
            </a:r>
            <a:r>
              <a:rPr lang="vi-VN" sz="2000" b="1" dirty="0">
                <a:solidFill>
                  <a:schemeClr val="bg1"/>
                </a:solidFill>
              </a:rPr>
              <a:t> khoa </a:t>
            </a:r>
            <a:r>
              <a:rPr lang="vi-VN" sz="2000" b="1" dirty="0" err="1">
                <a:solidFill>
                  <a:schemeClr val="bg1"/>
                </a:solidFill>
              </a:rPr>
              <a:t>học</a:t>
            </a:r>
            <a:r>
              <a:rPr lang="vi-VN" sz="2000" b="1" dirty="0">
                <a:solidFill>
                  <a:schemeClr val="bg1"/>
                </a:solidFill>
              </a:rPr>
              <a:t> ,</a:t>
            </a:r>
            <a:r>
              <a:rPr lang="vi-VN" sz="2000" b="1" dirty="0" err="1">
                <a:solidFill>
                  <a:schemeClr val="bg1"/>
                </a:solidFill>
              </a:rPr>
              <a:t>xử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lý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một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cách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dễ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dàng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chính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xác</a:t>
            </a:r>
            <a:endParaRPr lang="vi-VN" sz="20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vi-VN" sz="2000" b="1" dirty="0" err="1">
                <a:solidFill>
                  <a:schemeClr val="bg1"/>
                </a:solidFill>
              </a:rPr>
              <a:t>Các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vùng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nhập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liệu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được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kiểm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soát</a:t>
            </a:r>
            <a:r>
              <a:rPr lang="vi-VN" sz="2000" b="1" dirty="0">
                <a:solidFill>
                  <a:schemeClr val="bg1"/>
                </a:solidFill>
              </a:rPr>
              <a:t> ,</a:t>
            </a:r>
            <a:r>
              <a:rPr lang="vi-VN" sz="2000" b="1" dirty="0" err="1">
                <a:solidFill>
                  <a:schemeClr val="bg1"/>
                </a:solidFill>
              </a:rPr>
              <a:t>tránh</a:t>
            </a:r>
            <a:r>
              <a:rPr lang="vi-VN" sz="2000" b="1" dirty="0">
                <a:solidFill>
                  <a:schemeClr val="bg1"/>
                </a:solidFill>
              </a:rPr>
              <a:t> sai </a:t>
            </a:r>
            <a:r>
              <a:rPr lang="vi-VN" sz="2000" b="1" dirty="0" err="1">
                <a:solidFill>
                  <a:schemeClr val="bg1"/>
                </a:solidFill>
              </a:rPr>
              <a:t>sót</a:t>
            </a:r>
            <a:endParaRPr lang="vi-VN" sz="2000" b="1" dirty="0">
              <a:solidFill>
                <a:schemeClr val="bg1"/>
              </a:solidFill>
            </a:endParaRPr>
          </a:p>
          <a:p>
            <a:r>
              <a:rPr lang="vi-VN" sz="2000" b="1" dirty="0">
                <a:solidFill>
                  <a:schemeClr val="bg1"/>
                </a:solidFill>
              </a:rPr>
              <a:t>       thông tin trong </a:t>
            </a:r>
            <a:r>
              <a:rPr lang="vi-VN" sz="2000" b="1" dirty="0" err="1">
                <a:solidFill>
                  <a:schemeClr val="bg1"/>
                </a:solidFill>
              </a:rPr>
              <a:t>quá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trình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nhập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liệu</a:t>
            </a:r>
            <a:endParaRPr lang="vi-VN" sz="20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vi-VN" sz="2000" b="1" dirty="0" err="1">
                <a:solidFill>
                  <a:schemeClr val="bg1"/>
                </a:solidFill>
              </a:rPr>
              <a:t>Hỗ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trợ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đặt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hàng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trực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tuyến</a:t>
            </a:r>
            <a:endParaRPr lang="vi-VN" sz="20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vi-VN" sz="2000" b="1" dirty="0">
                <a:solidFill>
                  <a:schemeClr val="bg1"/>
                </a:solidFill>
              </a:rPr>
              <a:t>Thêm </a:t>
            </a:r>
            <a:r>
              <a:rPr lang="vi-VN" sz="2000" b="1" dirty="0" err="1">
                <a:solidFill>
                  <a:schemeClr val="bg1"/>
                </a:solidFill>
              </a:rPr>
              <a:t>thành</a:t>
            </a:r>
            <a:r>
              <a:rPr lang="vi-VN" sz="2000" b="1" dirty="0">
                <a:solidFill>
                  <a:schemeClr val="bg1"/>
                </a:solidFill>
              </a:rPr>
              <a:t> viên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vi-VN" sz="2000" b="1" dirty="0">
                <a:solidFill>
                  <a:schemeClr val="bg1"/>
                </a:solidFill>
              </a:rPr>
              <a:t>Đăng </a:t>
            </a:r>
            <a:r>
              <a:rPr lang="vi-VN" sz="2000" b="1" dirty="0" err="1">
                <a:solidFill>
                  <a:schemeClr val="bg1"/>
                </a:solidFill>
              </a:rPr>
              <a:t>nhập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của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khách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hàng</a:t>
            </a:r>
            <a:r>
              <a:rPr lang="vi-VN" sz="2000" b="1" dirty="0">
                <a:solidFill>
                  <a:schemeClr val="bg1"/>
                </a:solidFill>
              </a:rPr>
              <a:t> , nhân viên </a:t>
            </a:r>
            <a:r>
              <a:rPr lang="vi-VN" sz="2000" b="1" dirty="0" err="1">
                <a:solidFill>
                  <a:schemeClr val="bg1"/>
                </a:solidFill>
              </a:rPr>
              <a:t>và</a:t>
            </a:r>
            <a:r>
              <a:rPr lang="vi-VN" sz="2000" b="1" dirty="0">
                <a:solidFill>
                  <a:schemeClr val="bg1"/>
                </a:solidFill>
              </a:rPr>
              <a:t> </a:t>
            </a:r>
            <a:r>
              <a:rPr lang="vi-VN" sz="2000" b="1" dirty="0" err="1">
                <a:solidFill>
                  <a:schemeClr val="bg1"/>
                </a:solidFill>
              </a:rPr>
              <a:t>admin</a:t>
            </a:r>
            <a:endParaRPr kumimoji="0" lang="en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72">
            <a:hlinkClick r:id="rId12"/>
            <a:extLst>
              <a:ext uri="{FF2B5EF4-FFF2-40B4-BE49-F238E27FC236}">
                <a16:creationId xmlns:a16="http://schemas.microsoft.com/office/drawing/2014/main" id="{279C4F20-3921-4550-84CB-1FBA34823D76}"/>
              </a:ext>
            </a:extLst>
          </p:cNvPr>
          <p:cNvSpPr txBox="1"/>
          <p:nvPr/>
        </p:nvSpPr>
        <p:spPr>
          <a:xfrm>
            <a:off x="1525542" y="107976"/>
            <a:ext cx="6134655" cy="5626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1" i="0" u="none" strike="noStrike" kern="1200" cap="none" spc="0" normalizeH="0" baseline="0" noProof="0">
                <a:ln>
                  <a:noFill/>
                </a:ln>
                <a:solidFill>
                  <a:srgbClr val="0F6FC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TỔNG KẾT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16523" y="1"/>
            <a:ext cx="11649808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313;p35">
            <a:extLst>
              <a:ext uri="{FF2B5EF4-FFF2-40B4-BE49-F238E27FC236}">
                <a16:creationId xmlns:a16="http://schemas.microsoft.com/office/drawing/2014/main" id="{8292425D-1334-4E01-AB7D-50604DC3C6D5}"/>
              </a:ext>
            </a:extLst>
          </p:cNvPr>
          <p:cNvSpPr txBox="1">
            <a:spLocks/>
          </p:cNvSpPr>
          <p:nvPr/>
        </p:nvSpPr>
        <p:spPr>
          <a:xfrm>
            <a:off x="524700" y="4643097"/>
            <a:ext cx="5571300" cy="25578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</a:rPr>
              <a:t>Any questions?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</a:rPr>
              <a:t>You can find me at</a:t>
            </a:r>
          </a:p>
          <a:p>
            <a:pPr marL="457200" indent="-381000">
              <a:buSzPts val="2400"/>
              <a:buFont typeface="Arial" panose="020B0604020202020204" pitchFamily="34" charset="0"/>
              <a:buChar char="▸"/>
            </a:pPr>
            <a:r>
              <a:rPr lang="en-US" sz="2400" dirty="0">
                <a:solidFill>
                  <a:schemeClr val="bg1"/>
                </a:solidFill>
              </a:rPr>
              <a:t>kaidang84@gmail.com</a:t>
            </a:r>
          </a:p>
          <a:p>
            <a:pPr marL="457200" indent="-381000">
              <a:spcBef>
                <a:spcPts val="0"/>
              </a:spcBef>
              <a:buSzPts val="2400"/>
              <a:buFont typeface="Arial" panose="020B0604020202020204" pitchFamily="34" charset="0"/>
              <a:buChar char="▸"/>
            </a:pPr>
            <a:r>
              <a:rPr lang="en-US" sz="2400" dirty="0">
                <a:solidFill>
                  <a:schemeClr val="bg1"/>
                </a:solidFill>
              </a:rPr>
              <a:t>levanthongqn35@mail.com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632F1-284C-4B2D-B24D-166F879138C2}"/>
              </a:ext>
            </a:extLst>
          </p:cNvPr>
          <p:cNvSpPr txBox="1"/>
          <p:nvPr/>
        </p:nvSpPr>
        <p:spPr>
          <a:xfrm rot="1758112">
            <a:off x="7413852" y="1851645"/>
            <a:ext cx="11034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</a:rPr>
              <a:t>!</a:t>
            </a:r>
            <a:endParaRPr lang="vi-VN" sz="199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061612-367A-4C62-BB99-4575D5AAE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5866752" y="938168"/>
            <a:ext cx="458495" cy="4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16523" y="1"/>
            <a:ext cx="11649808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218889" y="371401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589834" y="2554133"/>
            <a:ext cx="33040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2291446" y="2482583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7D4465B-5F4E-4A01-8061-FE96B6D4C826}"/>
              </a:ext>
            </a:extLst>
          </p:cNvPr>
          <p:cNvSpPr/>
          <p:nvPr/>
        </p:nvSpPr>
        <p:spPr>
          <a:xfrm rot="18900000">
            <a:off x="4167698" y="2152691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B6CCAF-B607-495B-A369-414FDF138A01}"/>
              </a:ext>
            </a:extLst>
          </p:cNvPr>
          <p:cNvSpPr/>
          <p:nvPr/>
        </p:nvSpPr>
        <p:spPr>
          <a:xfrm rot="18900000">
            <a:off x="1610373" y="2556715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F13EC9-E11E-4B88-AE69-3FDD17F402DF}"/>
              </a:ext>
            </a:extLst>
          </p:cNvPr>
          <p:cNvSpPr/>
          <p:nvPr/>
        </p:nvSpPr>
        <p:spPr>
          <a:xfrm rot="18900000">
            <a:off x="9292785" y="2507303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C863823-A232-436D-9900-F605A39AE7EF}"/>
              </a:ext>
            </a:extLst>
          </p:cNvPr>
          <p:cNvSpPr/>
          <p:nvPr/>
        </p:nvSpPr>
        <p:spPr>
          <a:xfrm rot="18900000">
            <a:off x="8611712" y="2581435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6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4057" y="567533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6315256" y="1699281"/>
            <a:ext cx="4887902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oogle Shape;785;p49">
            <a:extLst>
              <a:ext uri="{FF2B5EF4-FFF2-40B4-BE49-F238E27FC236}">
                <a16:creationId xmlns:a16="http://schemas.microsoft.com/office/drawing/2014/main" id="{4A857914-DE9B-428C-A6B6-2F6FB80BCAB7}"/>
              </a:ext>
            </a:extLst>
          </p:cNvPr>
          <p:cNvGrpSpPr/>
          <p:nvPr/>
        </p:nvGrpSpPr>
        <p:grpSpPr>
          <a:xfrm rot="21230625">
            <a:off x="10582302" y="2318655"/>
            <a:ext cx="368551" cy="468424"/>
            <a:chOff x="2594325" y="1627175"/>
            <a:chExt cx="440850" cy="440850"/>
          </a:xfrm>
          <a:solidFill>
            <a:srgbClr val="CE295E"/>
          </a:solidFill>
        </p:grpSpPr>
        <p:sp>
          <p:nvSpPr>
            <p:cNvPr id="40" name="Google Shape;786;p49">
              <a:extLst>
                <a:ext uri="{FF2B5EF4-FFF2-40B4-BE49-F238E27FC236}">
                  <a16:creationId xmlns:a16="http://schemas.microsoft.com/office/drawing/2014/main" id="{B3793625-A253-48C6-8F90-D856600141EC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7;p49">
              <a:extLst>
                <a:ext uri="{FF2B5EF4-FFF2-40B4-BE49-F238E27FC236}">
                  <a16:creationId xmlns:a16="http://schemas.microsoft.com/office/drawing/2014/main" id="{AE7C9E48-7DBD-416B-9943-F9A9EE5A377D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8;p49">
              <a:extLst>
                <a:ext uri="{FF2B5EF4-FFF2-40B4-BE49-F238E27FC236}">
                  <a16:creationId xmlns:a16="http://schemas.microsoft.com/office/drawing/2014/main" id="{D8F8793E-82C3-4D91-92C9-33E3607AC26C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0E9CC-6031-469A-B3B1-74BF2AA0558A}"/>
              </a:ext>
            </a:extLst>
          </p:cNvPr>
          <p:cNvSpPr/>
          <p:nvPr/>
        </p:nvSpPr>
        <p:spPr>
          <a:xfrm>
            <a:off x="6639021" y="2756073"/>
            <a:ext cx="4164299" cy="833807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152" y="2933283"/>
            <a:ext cx="4948035" cy="498598"/>
          </a:xfrm>
        </p:spPr>
        <p:txBody>
          <a:bodyPr/>
          <a:lstStyle/>
          <a:p>
            <a:r>
              <a:rPr lang="vi-VN" b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NỘI DUNG CHÍNH</a:t>
            </a:r>
            <a:endParaRPr lang="en-US" b="1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AF39475-DA94-4EA1-92CD-344DB6EBAC6B}"/>
              </a:ext>
            </a:extLst>
          </p:cNvPr>
          <p:cNvSpPr/>
          <p:nvPr/>
        </p:nvSpPr>
        <p:spPr>
          <a:xfrm>
            <a:off x="0" y="1720427"/>
            <a:ext cx="5047914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369;p35">
            <a:extLst>
              <a:ext uri="{FF2B5EF4-FFF2-40B4-BE49-F238E27FC236}">
                <a16:creationId xmlns:a16="http://schemas.microsoft.com/office/drawing/2014/main" id="{C3BE111A-E713-4C56-9D73-E571C059825B}"/>
              </a:ext>
            </a:extLst>
          </p:cNvPr>
          <p:cNvSpPr txBox="1">
            <a:spLocks/>
          </p:cNvSpPr>
          <p:nvPr/>
        </p:nvSpPr>
        <p:spPr>
          <a:xfrm>
            <a:off x="841815" y="1860264"/>
            <a:ext cx="3617400" cy="41912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vi-V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do, </a:t>
            </a: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vi-V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vi-V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vi-V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vi-V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vi-V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</a:extLst>
          </p:cNvPr>
          <p:cNvSpPr/>
          <p:nvPr/>
        </p:nvSpPr>
        <p:spPr>
          <a:xfrm>
            <a:off x="4329423" y="1698058"/>
            <a:ext cx="714772" cy="714772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4DB52D-35BC-430D-BD17-CBC693E02466}"/>
              </a:ext>
            </a:extLst>
          </p:cNvPr>
          <p:cNvGrpSpPr/>
          <p:nvPr/>
        </p:nvGrpSpPr>
        <p:grpSpPr>
          <a:xfrm>
            <a:off x="4536598" y="1922138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34" name="Freeform 3562">
              <a:extLst>
                <a:ext uri="{FF2B5EF4-FFF2-40B4-BE49-F238E27FC236}">
                  <a16:creationId xmlns:a16="http://schemas.microsoft.com/office/drawing/2014/main" id="{FAF14E47-7F49-4BA7-8585-B0E0287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63">
              <a:extLst>
                <a:ext uri="{FF2B5EF4-FFF2-40B4-BE49-F238E27FC236}">
                  <a16:creationId xmlns:a16="http://schemas.microsoft.com/office/drawing/2014/main" id="{C6E7DA52-146D-4723-BC22-DEA5BB94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DDAFEEA-7C77-4738-9CEC-D04CFE3F3306}"/>
              </a:ext>
            </a:extLst>
          </p:cNvPr>
          <p:cNvSpPr/>
          <p:nvPr/>
        </p:nvSpPr>
        <p:spPr>
          <a:xfrm>
            <a:off x="220754" y="2726437"/>
            <a:ext cx="4210664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664508" y="2711063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938811" y="2928653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Google Shape;369;p35">
            <a:extLst>
              <a:ext uri="{FF2B5EF4-FFF2-40B4-BE49-F238E27FC236}">
                <a16:creationId xmlns:a16="http://schemas.microsoft.com/office/drawing/2014/main" id="{E7FC8DFD-21E2-4CF5-8D81-D46DA40B4579}"/>
              </a:ext>
            </a:extLst>
          </p:cNvPr>
          <p:cNvSpPr txBox="1">
            <a:spLocks/>
          </p:cNvSpPr>
          <p:nvPr/>
        </p:nvSpPr>
        <p:spPr>
          <a:xfrm>
            <a:off x="1071672" y="2872388"/>
            <a:ext cx="3052491" cy="41912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vi-V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 CSDL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0E71C71-2567-4696-9508-0346E3EED339}"/>
              </a:ext>
            </a:extLst>
          </p:cNvPr>
          <p:cNvSpPr/>
          <p:nvPr/>
        </p:nvSpPr>
        <p:spPr>
          <a:xfrm>
            <a:off x="1166615" y="3821339"/>
            <a:ext cx="3238085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D69285-EE6C-45DF-95AC-EBA566A5FA92}"/>
              </a:ext>
            </a:extLst>
          </p:cNvPr>
          <p:cNvSpPr/>
          <p:nvPr/>
        </p:nvSpPr>
        <p:spPr>
          <a:xfrm>
            <a:off x="3703825" y="3831572"/>
            <a:ext cx="688749" cy="714772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5B605F-F62A-49BA-9079-509C90781CCE}"/>
              </a:ext>
            </a:extLst>
          </p:cNvPr>
          <p:cNvGrpSpPr/>
          <p:nvPr/>
        </p:nvGrpSpPr>
        <p:grpSpPr>
          <a:xfrm>
            <a:off x="3939758" y="4046083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29" name="Freeform 961">
              <a:extLst>
                <a:ext uri="{FF2B5EF4-FFF2-40B4-BE49-F238E27FC236}">
                  <a16:creationId xmlns:a16="http://schemas.microsoft.com/office/drawing/2014/main" id="{88ABE40A-D5B7-41C8-A83E-B94B790A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62">
              <a:extLst>
                <a:ext uri="{FF2B5EF4-FFF2-40B4-BE49-F238E27FC236}">
                  <a16:creationId xmlns:a16="http://schemas.microsoft.com/office/drawing/2014/main" id="{81A3E1A9-1805-4F8F-8A32-5756687F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63">
              <a:extLst>
                <a:ext uri="{FF2B5EF4-FFF2-40B4-BE49-F238E27FC236}">
                  <a16:creationId xmlns:a16="http://schemas.microsoft.com/office/drawing/2014/main" id="{456AA9B7-CAC7-4A57-946D-E42CF436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560B6CFC-E99C-4BF0-A5D2-C8085D173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Google Shape;369;p35">
            <a:extLst>
              <a:ext uri="{FF2B5EF4-FFF2-40B4-BE49-F238E27FC236}">
                <a16:creationId xmlns:a16="http://schemas.microsoft.com/office/drawing/2014/main" id="{197A10AF-1ABC-4DDC-9412-EA0CB4F4C2B4}"/>
              </a:ext>
            </a:extLst>
          </p:cNvPr>
          <p:cNvSpPr txBox="1">
            <a:spLocks/>
          </p:cNvSpPr>
          <p:nvPr/>
        </p:nvSpPr>
        <p:spPr>
          <a:xfrm>
            <a:off x="1414095" y="3959532"/>
            <a:ext cx="2355860" cy="41912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vi-V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</a:t>
            </a: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vi-V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66A8F67-9D58-42F7-AE80-B67F6FEDD87E}"/>
              </a:ext>
            </a:extLst>
          </p:cNvPr>
          <p:cNvSpPr/>
          <p:nvPr/>
        </p:nvSpPr>
        <p:spPr>
          <a:xfrm>
            <a:off x="2014707" y="4821355"/>
            <a:ext cx="3191312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791FA77-C066-4310-ADB4-E29C777D1A45}"/>
              </a:ext>
            </a:extLst>
          </p:cNvPr>
          <p:cNvSpPr/>
          <p:nvPr/>
        </p:nvSpPr>
        <p:spPr>
          <a:xfrm>
            <a:off x="4482211" y="4834578"/>
            <a:ext cx="750282" cy="714772"/>
          </a:xfrm>
          <a:prstGeom prst="ellipse">
            <a:avLst/>
          </a:prstGeom>
          <a:solidFill>
            <a:srgbClr val="A6A6A6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369;p35">
            <a:extLst>
              <a:ext uri="{FF2B5EF4-FFF2-40B4-BE49-F238E27FC236}">
                <a16:creationId xmlns:a16="http://schemas.microsoft.com/office/drawing/2014/main" id="{7C44436F-E03B-4E79-B978-41B075BB2681}"/>
              </a:ext>
            </a:extLst>
          </p:cNvPr>
          <p:cNvSpPr txBox="1">
            <a:spLocks/>
          </p:cNvSpPr>
          <p:nvPr/>
        </p:nvSpPr>
        <p:spPr>
          <a:xfrm>
            <a:off x="2335851" y="5003938"/>
            <a:ext cx="2455754" cy="41912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vi-V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vi-V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vi-VN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oogle Shape;8020;p56">
            <a:extLst>
              <a:ext uri="{FF2B5EF4-FFF2-40B4-BE49-F238E27FC236}">
                <a16:creationId xmlns:a16="http://schemas.microsoft.com/office/drawing/2014/main" id="{68626DE0-CD11-4E6E-BD8A-6FF383066288}"/>
              </a:ext>
            </a:extLst>
          </p:cNvPr>
          <p:cNvGrpSpPr/>
          <p:nvPr/>
        </p:nvGrpSpPr>
        <p:grpSpPr>
          <a:xfrm>
            <a:off x="4670405" y="5003938"/>
            <a:ext cx="359106" cy="355525"/>
            <a:chOff x="-49031025" y="3920175"/>
            <a:chExt cx="303350" cy="300325"/>
          </a:xfrm>
          <a:solidFill>
            <a:schemeClr val="bg2"/>
          </a:solidFill>
        </p:grpSpPr>
        <p:sp>
          <p:nvSpPr>
            <p:cNvPr id="61" name="Google Shape;8021;p56">
              <a:extLst>
                <a:ext uri="{FF2B5EF4-FFF2-40B4-BE49-F238E27FC236}">
                  <a16:creationId xmlns:a16="http://schemas.microsoft.com/office/drawing/2014/main" id="{C86D091C-C82A-46D8-9FB2-D617B364ACFB}"/>
                </a:ext>
              </a:extLst>
            </p:cNvPr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022;p56">
              <a:extLst>
                <a:ext uri="{FF2B5EF4-FFF2-40B4-BE49-F238E27FC236}">
                  <a16:creationId xmlns:a16="http://schemas.microsoft.com/office/drawing/2014/main" id="{4F2FD995-FA56-4F56-82DB-6CA7371485B3}"/>
                </a:ext>
              </a:extLst>
            </p:cNvPr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023;p56">
              <a:extLst>
                <a:ext uri="{FF2B5EF4-FFF2-40B4-BE49-F238E27FC236}">
                  <a16:creationId xmlns:a16="http://schemas.microsoft.com/office/drawing/2014/main" id="{30A7EDAE-9C7D-4D2E-B0A8-3326B6AB29F0}"/>
                </a:ext>
              </a:extLst>
            </p:cNvPr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024;p56">
              <a:extLst>
                <a:ext uri="{FF2B5EF4-FFF2-40B4-BE49-F238E27FC236}">
                  <a16:creationId xmlns:a16="http://schemas.microsoft.com/office/drawing/2014/main" id="{E7367528-90F6-49DE-A81D-86736E66F9BF}"/>
                </a:ext>
              </a:extLst>
            </p:cNvPr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025;p56">
              <a:extLst>
                <a:ext uri="{FF2B5EF4-FFF2-40B4-BE49-F238E27FC236}">
                  <a16:creationId xmlns:a16="http://schemas.microsoft.com/office/drawing/2014/main" id="{0C9B8F50-8086-4C03-8147-8B55C99E6A8A}"/>
                </a:ext>
              </a:extLst>
            </p:cNvPr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026;p56">
              <a:extLst>
                <a:ext uri="{FF2B5EF4-FFF2-40B4-BE49-F238E27FC236}">
                  <a16:creationId xmlns:a16="http://schemas.microsoft.com/office/drawing/2014/main" id="{801AD4C9-FE1F-439B-8F85-E8716E1B7B69}"/>
                </a:ext>
              </a:extLst>
            </p:cNvPr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Footer Placeholder 2">
            <a:extLst>
              <a:ext uri="{FF2B5EF4-FFF2-40B4-BE49-F238E27FC236}">
                <a16:creationId xmlns:a16="http://schemas.microsoft.com/office/drawing/2014/main" id="{FB854420-0120-406B-9173-B396872D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/>
          <a:lstStyle/>
          <a:p>
            <a:r>
              <a:rPr lang="en-US" dirty="0"/>
              <a:t>SHOP LAPTOP T&amp;T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EF492DE-B67E-4C1B-865E-40133DD9D0DB}"/>
              </a:ext>
            </a:extLst>
          </p:cNvPr>
          <p:cNvSpPr/>
          <p:nvPr/>
        </p:nvSpPr>
        <p:spPr>
          <a:xfrm>
            <a:off x="-12696" y="-6296"/>
            <a:ext cx="3491826" cy="802927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Laptop T&amp;T</a:t>
            </a:r>
            <a:endParaRPr kumimoji="0" lang="en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7BACFE9-230D-446E-B029-BD9FF2407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2421267" y="-26219"/>
            <a:ext cx="458495" cy="43630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3FEFD30-8D86-43FF-9D0B-C6B8CBF48142}"/>
              </a:ext>
            </a:extLst>
          </p:cNvPr>
          <p:cNvSpPr/>
          <p:nvPr/>
        </p:nvSpPr>
        <p:spPr>
          <a:xfrm rot="16200000" flipH="1">
            <a:off x="-373722" y="356038"/>
            <a:ext cx="1068859" cy="3468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accent1">
                <a:lumMod val="40000"/>
                <a:lumOff val="60000"/>
              </a:schemeClr>
            </a:gs>
            <a:gs pos="0">
              <a:srgbClr val="7030A0"/>
            </a:gs>
            <a:gs pos="100000">
              <a:srgbClr val="0070C0"/>
            </a:gs>
          </a:gsLst>
          <a:lin ang="15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18F38126-25AF-464E-AB13-FE4602C24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4149968"/>
            <a:ext cx="3517549" cy="2708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CCC2C-F9D7-422A-9F13-8625568B3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1471"/>
          <a:stretch/>
        </p:blipFill>
        <p:spPr>
          <a:xfrm>
            <a:off x="-317241" y="4220005"/>
            <a:ext cx="3229673" cy="285200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37700" y="-42457"/>
            <a:ext cx="2654300" cy="1726584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157535" y="1183026"/>
            <a:ext cx="80256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Như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chúng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ta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đã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thấy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trong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thị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trường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hiện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nay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thì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việc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cạnh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tranh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ngày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càng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trở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nên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quyết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liệt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và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hầu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hết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những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nhà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kinh doanh,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những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công ty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lớn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đều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chú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tâm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đến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việc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thỏa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mãn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khách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hàng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một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cách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tốt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nhất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"/>
              <a:cs typeface="Segoe UI" panose="020B0502040204020203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8731656" y="4279893"/>
            <a:ext cx="4613792" cy="2306896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hlinkClick r:id="rId13"/>
            <a:extLst>
              <a:ext uri="{FF2B5EF4-FFF2-40B4-BE49-F238E27FC236}">
                <a16:creationId xmlns:a16="http://schemas.microsoft.com/office/drawing/2014/main" id="{EDE849A8-DF87-49BD-BA54-274015B4D81B}"/>
              </a:ext>
            </a:extLst>
          </p:cNvPr>
          <p:cNvSpPr txBox="1"/>
          <p:nvPr/>
        </p:nvSpPr>
        <p:spPr>
          <a:xfrm>
            <a:off x="3388946" y="430759"/>
            <a:ext cx="5414107" cy="5626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vi-VN" sz="2000" b="1" dirty="0">
                <a:solidFill>
                  <a:srgbClr val="0F6FC6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LÝ DO CHỌN ĐỀ TÀI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6BA5E63-69F5-4BE2-91ED-886D8CEC38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987" y="5881436"/>
            <a:ext cx="2202460" cy="976563"/>
          </a:xfrm>
          <a:prstGeom prst="rect">
            <a:avLst/>
          </a:prstGeom>
        </p:spPr>
      </p:pic>
      <p:sp>
        <p:nvSpPr>
          <p:cNvPr id="75" name="Rectángulo 3">
            <a:extLst>
              <a:ext uri="{FF2B5EF4-FFF2-40B4-BE49-F238E27FC236}">
                <a16:creationId xmlns:a16="http://schemas.microsoft.com/office/drawing/2014/main" id="{7794A4FE-B0DD-44AF-9A59-C040CD7329EF}"/>
              </a:ext>
            </a:extLst>
          </p:cNvPr>
          <p:cNvSpPr/>
          <p:nvPr/>
        </p:nvSpPr>
        <p:spPr>
          <a:xfrm>
            <a:off x="3517549" y="3188545"/>
            <a:ext cx="80256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Hiện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nay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càng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nhiều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doanh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nghiệp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phát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triển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hệ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thống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bán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hàng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theo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loại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thương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mại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điện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tử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. So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với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kinh doanh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truyền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thống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thì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thương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mại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điện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tử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chi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phí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thấp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hơn,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hiệu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quả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đạt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cao hơn. Hơn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thế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nữa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,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với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lợi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thế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của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công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nghệ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internet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nên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việc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truyền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tải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thông tin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về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sản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phẩm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nhanh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chóng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,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thuận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tiện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.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Kết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hợp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với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bộ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phận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giao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hàng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tận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nơi,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càng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tăng thêm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lợi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nhuận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để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loại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hình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này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phát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triển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"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3A7FCA-413A-462D-9228-D557163AB03C}"/>
              </a:ext>
            </a:extLst>
          </p:cNvPr>
          <p:cNvSpPr/>
          <p:nvPr/>
        </p:nvSpPr>
        <p:spPr>
          <a:xfrm>
            <a:off x="3067424" y="820835"/>
            <a:ext cx="251298" cy="2529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AB693C-2CDD-4875-8A8F-517E42DF565B}"/>
              </a:ext>
            </a:extLst>
          </p:cNvPr>
          <p:cNvSpPr/>
          <p:nvPr/>
        </p:nvSpPr>
        <p:spPr>
          <a:xfrm>
            <a:off x="2792841" y="455285"/>
            <a:ext cx="284467" cy="3008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4C2E0-4A27-4071-B3AD-10DCF8DB86A7}"/>
              </a:ext>
            </a:extLst>
          </p:cNvPr>
          <p:cNvSpPr/>
          <p:nvPr/>
        </p:nvSpPr>
        <p:spPr>
          <a:xfrm rot="20988488" flipH="1" flipV="1">
            <a:off x="10087373" y="6484701"/>
            <a:ext cx="2260219" cy="331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0329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accent1">
                <a:lumMod val="40000"/>
                <a:lumOff val="60000"/>
              </a:schemeClr>
            </a:gs>
            <a:gs pos="0">
              <a:srgbClr val="7030A0"/>
            </a:gs>
            <a:gs pos="100000">
              <a:srgbClr val="0070C0"/>
            </a:gs>
          </a:gsLst>
          <a:lin ang="15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phic 50">
            <a:extLst>
              <a:ext uri="{FF2B5EF4-FFF2-40B4-BE49-F238E27FC236}">
                <a16:creationId xmlns:a16="http://schemas.microsoft.com/office/drawing/2014/main" id="{50DFA3A7-F1C0-4C2B-A30E-D490D9256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0" y="5269429"/>
            <a:ext cx="2430134" cy="15807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z="2000" smtClean="0">
                <a:solidFill>
                  <a:schemeClr val="bg1"/>
                </a:solidFill>
              </a:rPr>
              <a:pPr/>
              <a:t>5</a:t>
            </a:fld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</a:extLst>
          </p:cNvPr>
          <p:cNvSpPr/>
          <p:nvPr/>
        </p:nvSpPr>
        <p:spPr>
          <a:xfrm rot="682001" flipH="1" flipV="1">
            <a:off x="8069223" y="46453"/>
            <a:ext cx="4138943" cy="247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</a:extLst>
          </p:cNvPr>
          <p:cNvSpPr/>
          <p:nvPr/>
        </p:nvSpPr>
        <p:spPr>
          <a:xfrm>
            <a:off x="943199" y="456750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</a:extLst>
          </p:cNvPr>
          <p:cNvSpPr/>
          <p:nvPr/>
        </p:nvSpPr>
        <p:spPr>
          <a:xfrm>
            <a:off x="11441350" y="5846322"/>
            <a:ext cx="251298" cy="2529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72">
            <a:hlinkClick r:id="rId4"/>
            <a:extLst>
              <a:ext uri="{FF2B5EF4-FFF2-40B4-BE49-F238E27FC236}">
                <a16:creationId xmlns:a16="http://schemas.microsoft.com/office/drawing/2014/main" id="{72F224E9-5A2A-46D4-8702-9B53716B0456}"/>
              </a:ext>
            </a:extLst>
          </p:cNvPr>
          <p:cNvSpPr txBox="1"/>
          <p:nvPr/>
        </p:nvSpPr>
        <p:spPr>
          <a:xfrm>
            <a:off x="4266888" y="456750"/>
            <a:ext cx="3413410" cy="519351"/>
          </a:xfrm>
          <a:prstGeom prst="roundRect">
            <a:avLst>
              <a:gd name="adj" fmla="val 50000"/>
            </a:avLst>
          </a:prstGeom>
          <a:solidFill>
            <a:srgbClr val="4A72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MỤC ĐÍCH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EEE90F-E371-42D6-A1B3-FCD64D4BB1A3}"/>
              </a:ext>
            </a:extLst>
          </p:cNvPr>
          <p:cNvSpPr/>
          <p:nvPr/>
        </p:nvSpPr>
        <p:spPr>
          <a:xfrm>
            <a:off x="10967940" y="5343726"/>
            <a:ext cx="473410" cy="4507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394DC164-F807-448D-BEF8-A0888422FB72}"/>
              </a:ext>
            </a:extLst>
          </p:cNvPr>
          <p:cNvSpPr/>
          <p:nvPr/>
        </p:nvSpPr>
        <p:spPr>
          <a:xfrm>
            <a:off x="10605583" y="4995626"/>
            <a:ext cx="724714" cy="696200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4" name="Rectángulo 3">
            <a:extLst>
              <a:ext uri="{FF2B5EF4-FFF2-40B4-BE49-F238E27FC236}">
                <a16:creationId xmlns:a16="http://schemas.microsoft.com/office/drawing/2014/main" id="{245E4FE2-59F8-43B4-98D0-5D678B07C50E}"/>
              </a:ext>
            </a:extLst>
          </p:cNvPr>
          <p:cNvSpPr/>
          <p:nvPr/>
        </p:nvSpPr>
        <p:spPr>
          <a:xfrm>
            <a:off x="414596" y="1248886"/>
            <a:ext cx="11362808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Trong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thời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đại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thương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mại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điện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tử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ngày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càng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phát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triển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việc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ứng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dụng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và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hoạt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động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“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Website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Bán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Máy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Tính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”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đã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mang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lại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nhiều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ý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nghĩa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như:</a:t>
            </a:r>
            <a:endParaRPr lang="vi-VN" sz="2800" dirty="0">
              <a:solidFill>
                <a:prstClr val="white"/>
              </a:solidFill>
              <a:latin typeface="Muli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-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Đỡ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tốn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nhiều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thời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gian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của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người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dùng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cũng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như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nhà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quản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lý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trong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việc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tham gia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hoạt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động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mua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bán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hàng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-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Giúp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người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tiêu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dùng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có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được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giá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cả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và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hình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ảnh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mặt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hàng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một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cách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chính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xác</a:t>
            </a:r>
            <a:endParaRPr kumimoji="0" lang="vi-V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-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Giúp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nhà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quản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lý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dễ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dàng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hơn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tronh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việc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quản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lý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sản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phẩm</a:t>
            </a:r>
            <a:endParaRPr lang="vi-VN" sz="2800" dirty="0">
              <a:solidFill>
                <a:prstClr val="white"/>
              </a:solidFill>
              <a:latin typeface="Muli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-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Nhà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quản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lý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có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thể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thống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kê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các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sản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phẩm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bán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chạy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nhanh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nhất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giúp</a:t>
            </a:r>
            <a:endParaRPr kumimoji="0" lang="vi-V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cho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hoạt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động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sản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xuất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kinh doanh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của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mình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trở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nên 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tố</a:t>
            </a:r>
            <a:r>
              <a:rPr kumimoji="0" lang="vi-V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cs typeface="Segoe UI" panose="020B0502040204020203" pitchFamily="34" charset="0"/>
              </a:rPr>
              <a:t> hơn.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"/>
              <a:cs typeface="Segoe UI" panose="020B05020402040202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18CD19-4BAD-4F39-B076-70ADC0997638}"/>
              </a:ext>
            </a:extLst>
          </p:cNvPr>
          <p:cNvSpPr/>
          <p:nvPr/>
        </p:nvSpPr>
        <p:spPr>
          <a:xfrm rot="16200000">
            <a:off x="-1023257" y="1979634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EAF2344-E229-45D8-A675-C2C59B38AF88}"/>
              </a:ext>
            </a:extLst>
          </p:cNvPr>
          <p:cNvSpPr/>
          <p:nvPr/>
        </p:nvSpPr>
        <p:spPr>
          <a:xfrm rot="5400000">
            <a:off x="8771138" y="1689178"/>
            <a:ext cx="4613792" cy="2306896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69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9B430-FA80-4A4A-A20B-8F0C10118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49" y="677644"/>
            <a:ext cx="11217612" cy="6180356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7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89BBF7E-8FC0-4595-B6EF-7033EC94F66F}"/>
              </a:ext>
            </a:extLst>
          </p:cNvPr>
          <p:cNvSpPr txBox="1"/>
          <p:nvPr/>
        </p:nvSpPr>
        <p:spPr>
          <a:xfrm>
            <a:off x="598241" y="543639"/>
            <a:ext cx="22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u="sng" dirty="0"/>
              <a:t>Mô </a:t>
            </a:r>
            <a:r>
              <a:rPr lang="vi-VN" b="1" u="sng" dirty="0" err="1"/>
              <a:t>hình</a:t>
            </a:r>
            <a:r>
              <a:rPr lang="vi-VN" b="1" u="sng" dirty="0"/>
              <a:t> </a:t>
            </a:r>
            <a:r>
              <a:rPr lang="vi-VN" b="1" u="sng" dirty="0" err="1"/>
              <a:t>Diagram</a:t>
            </a:r>
            <a:endParaRPr lang="vi-VN" b="1" u="sng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142489E-D0FB-4A64-BEE0-D3E01A421F06}"/>
              </a:ext>
            </a:extLst>
          </p:cNvPr>
          <p:cNvSpPr/>
          <p:nvPr/>
        </p:nvSpPr>
        <p:spPr>
          <a:xfrm flipH="1">
            <a:off x="128957" y="56780"/>
            <a:ext cx="11951673" cy="75105"/>
          </a:xfrm>
          <a:prstGeom prst="rect">
            <a:avLst/>
          </a:prstGeom>
          <a:solidFill>
            <a:srgbClr val="E37777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504B18BC-9890-45F1-82E8-0C8A7DD150E2}"/>
              </a:ext>
            </a:extLst>
          </p:cNvPr>
          <p:cNvSpPr/>
          <p:nvPr/>
        </p:nvSpPr>
        <p:spPr>
          <a:xfrm>
            <a:off x="111370" y="-66251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3BBE909-32E6-4FB7-931B-6A0EFBEC3AD8}"/>
              </a:ext>
            </a:extLst>
          </p:cNvPr>
          <p:cNvSpPr/>
          <p:nvPr/>
        </p:nvSpPr>
        <p:spPr>
          <a:xfrm rot="5400000">
            <a:off x="8731656" y="3340876"/>
            <a:ext cx="4613792" cy="2306896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DAB323A-6216-454B-84E2-FC498393159B}"/>
              </a:ext>
            </a:extLst>
          </p:cNvPr>
          <p:cNvSpPr/>
          <p:nvPr/>
        </p:nvSpPr>
        <p:spPr>
          <a:xfrm>
            <a:off x="334108" y="430896"/>
            <a:ext cx="11465168" cy="637032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CA9B557-9AAF-4FF8-9B27-A21A1D300DE4}"/>
              </a:ext>
            </a:extLst>
          </p:cNvPr>
          <p:cNvSpPr/>
          <p:nvPr/>
        </p:nvSpPr>
        <p:spPr>
          <a:xfrm>
            <a:off x="4019915" y="18467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dirty="0"/>
              <a:t>TỔNG QUAN CSDL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4977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C9FDD1C-0088-4B68-8D3E-D08994E691B6}"/>
              </a:ext>
            </a:extLst>
          </p:cNvPr>
          <p:cNvGrpSpPr/>
          <p:nvPr/>
        </p:nvGrpSpPr>
        <p:grpSpPr>
          <a:xfrm>
            <a:off x="838200" y="954601"/>
            <a:ext cx="10434043" cy="5411031"/>
            <a:chOff x="904956" y="2489200"/>
            <a:chExt cx="4693260" cy="3937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0AEB6A-C28B-4036-A114-FDBCCDE26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56" y="2489200"/>
              <a:ext cx="4693260" cy="393700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B291723-9D4E-4D66-81B3-42A464E23C35}"/>
                </a:ext>
              </a:extLst>
            </p:cNvPr>
            <p:cNvSpPr/>
            <p:nvPr/>
          </p:nvSpPr>
          <p:spPr>
            <a:xfrm>
              <a:off x="2032386" y="5441315"/>
              <a:ext cx="2438400" cy="5842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Laptop T&amp;T</a:t>
              </a:r>
              <a:endParaRPr kumimoji="0" lang="en-ID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F4048B-6FDB-4566-B066-C723E3A1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37241"/>
            <a:ext cx="10515600" cy="914096"/>
          </a:xfrm>
        </p:spPr>
        <p:txBody>
          <a:bodyPr/>
          <a:lstStyle/>
          <a:p>
            <a:r>
              <a:rPr lang="vi-VN" sz="66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XÂY DỰNG PHẦN MỀM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45FE5-6A74-4FC9-AAB2-2FC163A9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SHOP LAPTOP T&amp;T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6B0BB-F81C-421A-B164-86CA9B2D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151BB8-7D2C-4C51-8423-877F197EC9CB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CCFA7E-C15C-4EEE-BA8D-5E05C83DD7EF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E03906-975E-4D05-B6E9-A348F90FF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6781778" y="4999492"/>
            <a:ext cx="458495" cy="4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CDEC36A5-1110-4066-8E59-30C2C44F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53" y="189392"/>
            <a:ext cx="8260118" cy="634106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9078615-B43D-4822-82AD-54E179B2904A}"/>
              </a:ext>
            </a:extLst>
          </p:cNvPr>
          <p:cNvSpPr/>
          <p:nvPr/>
        </p:nvSpPr>
        <p:spPr>
          <a:xfrm rot="16200000">
            <a:off x="980822" y="-645272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A67A7-00F7-4E74-A11D-6B051A02D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547" y="589474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9A8DDBF2-389E-411D-AE9D-B77679E21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"/>
            <a:ext cx="3517549" cy="6412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A316C-3996-4AA3-B847-6C49ED09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4061" y="3038260"/>
            <a:ext cx="2798853" cy="2288766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SƠ ĐỒ CHỨC NĂNG </a:t>
            </a:r>
          </a:p>
        </p:txBody>
      </p:sp>
      <p:sp>
        <p:nvSpPr>
          <p:cNvPr id="65" name="Footer Placeholder 2">
            <a:extLst>
              <a:ext uri="{FF2B5EF4-FFF2-40B4-BE49-F238E27FC236}">
                <a16:creationId xmlns:a16="http://schemas.microsoft.com/office/drawing/2014/main" id="{61540EAB-F9BB-43C5-8FB5-C18ABE931F06}"/>
              </a:ext>
            </a:extLst>
          </p:cNvPr>
          <p:cNvSpPr txBox="1">
            <a:spLocks/>
          </p:cNvSpPr>
          <p:nvPr/>
        </p:nvSpPr>
        <p:spPr>
          <a:xfrm>
            <a:off x="10292499" y="6521438"/>
            <a:ext cx="1561696" cy="27699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SHOP LAPTOP T&amp;T</a:t>
            </a:r>
          </a:p>
        </p:txBody>
      </p:sp>
    </p:spTree>
    <p:extLst>
      <p:ext uri="{BB962C8B-B14F-4D97-AF65-F5344CB8AC3E}">
        <p14:creationId xmlns:p14="http://schemas.microsoft.com/office/powerpoint/2010/main" val="56182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B6311-A417-49E9-ADAE-24CD6EB3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5" b="17792"/>
          <a:stretch/>
        </p:blipFill>
        <p:spPr>
          <a:xfrm>
            <a:off x="1504354" y="0"/>
            <a:ext cx="946055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C5D79B-BFAF-4316-B98D-3BBDEAFE81A4}"/>
              </a:ext>
            </a:extLst>
          </p:cNvPr>
          <p:cNvSpPr/>
          <p:nvPr/>
        </p:nvSpPr>
        <p:spPr>
          <a:xfrm>
            <a:off x="1887805" y="6159079"/>
            <a:ext cx="572112" cy="57211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805D-CC6A-438B-BC2B-032941CD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63" b="24630"/>
          <a:stretch/>
        </p:blipFill>
        <p:spPr>
          <a:xfrm rot="4742679">
            <a:off x="1966294" y="6084928"/>
            <a:ext cx="458495" cy="436306"/>
          </a:xfrm>
          <a:prstGeom prst="rect">
            <a:avLst/>
          </a:prstGeom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74748243-7D75-4D98-90D9-0F6352E9A78A}"/>
              </a:ext>
            </a:extLst>
          </p:cNvPr>
          <p:cNvSpPr txBox="1"/>
          <p:nvPr/>
        </p:nvSpPr>
        <p:spPr>
          <a:xfrm>
            <a:off x="4482612" y="6356208"/>
            <a:ext cx="3989558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E295E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1. Giao </a:t>
            </a:r>
            <a:r>
              <a:rPr lang="vi-VN" sz="2400" b="1" dirty="0" err="1">
                <a:solidFill>
                  <a:srgbClr val="CE295E"/>
                </a:solidFill>
                <a:ea typeface="Gadugi" panose="020B0502040204020203" pitchFamily="34" charset="0"/>
              </a:rPr>
              <a:t>diện</a:t>
            </a:r>
            <a:r>
              <a:rPr lang="vi-VN" sz="2400" b="1" dirty="0">
                <a:solidFill>
                  <a:srgbClr val="CE295E"/>
                </a:solidFill>
                <a:ea typeface="Gadugi" panose="020B0502040204020203" pitchFamily="34" charset="0"/>
              </a:rPr>
              <a:t> trang </a:t>
            </a:r>
            <a:r>
              <a:rPr lang="vi-VN" sz="2400" b="1" dirty="0" err="1">
                <a:solidFill>
                  <a:srgbClr val="CE295E"/>
                </a:solidFill>
                <a:ea typeface="Gadugi" panose="020B0502040204020203" pitchFamily="34" charset="0"/>
              </a:rPr>
              <a:t>chủ</a:t>
            </a:r>
            <a:endParaRPr lang="en-US" sz="2400" b="1" dirty="0">
              <a:solidFill>
                <a:srgbClr val="CE295E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7AD42D-573F-42CE-8417-94BB88B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05" y="12912"/>
            <a:ext cx="4469033" cy="567216"/>
          </a:xfrm>
        </p:spPr>
        <p:txBody>
          <a:bodyPr>
            <a:no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GIAO DIỆN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DF7AE2-9E9D-40A4-A487-1D8DAB7CC6E4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799AEA-2B4F-4226-8389-6E8BC23361B9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F760-BB4E-4612-9481-3620584C1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927" y="466531"/>
            <a:ext cx="8583041" cy="49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47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sOZgbh2gwZa1Nz_5BF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7777"/>
      </a:accent1>
      <a:accent2>
        <a:srgbClr val="64A4CA"/>
      </a:accent2>
      <a:accent3>
        <a:srgbClr val="F2C232"/>
      </a:accent3>
      <a:accent4>
        <a:srgbClr val="66C5F3"/>
      </a:accent4>
      <a:accent5>
        <a:srgbClr val="E37777"/>
      </a:accent5>
      <a:accent6>
        <a:srgbClr val="64A4C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729</Words>
  <Application>Microsoft Office PowerPoint</Application>
  <PresentationFormat>Widescreen</PresentationFormat>
  <Paragraphs>102</Paragraphs>
  <Slides>28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Calibri Light</vt:lpstr>
      <vt:lpstr>Century Gothic</vt:lpstr>
      <vt:lpstr>Gadugi</vt:lpstr>
      <vt:lpstr>Muli</vt:lpstr>
      <vt:lpstr>Segoe UI</vt:lpstr>
      <vt:lpstr>Segoe UI Light</vt:lpstr>
      <vt:lpstr>Segoe WP Semibold</vt:lpstr>
      <vt:lpstr>Times New Roman</vt:lpstr>
      <vt:lpstr>Office Theme</vt:lpstr>
      <vt:lpstr>Tema de Office</vt:lpstr>
      <vt:lpstr>think-cell Slide</vt:lpstr>
      <vt:lpstr>PowerPoint Presentation</vt:lpstr>
      <vt:lpstr>PowerPoint Presentation</vt:lpstr>
      <vt:lpstr>NỘI DUNG CHÍNH</vt:lpstr>
      <vt:lpstr>PowerPoint Presentation</vt:lpstr>
      <vt:lpstr>PowerPoint Presentation</vt:lpstr>
      <vt:lpstr>PowerPoint Presentation</vt:lpstr>
      <vt:lpstr>XÂY DỰNG PHẦN MỀM</vt:lpstr>
      <vt:lpstr>SƠ ĐỒ CHỨC NĂNG 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THIẾT KẾ GIAO DIỆN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Thông Lê Văn</cp:lastModifiedBy>
  <cp:revision>297</cp:revision>
  <dcterms:created xsi:type="dcterms:W3CDTF">2018-02-12T03:40:49Z</dcterms:created>
  <dcterms:modified xsi:type="dcterms:W3CDTF">2022-03-03T02:02:16Z</dcterms:modified>
</cp:coreProperties>
</file>